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Corben"/>
      <p:regular r:id="rId16"/>
    </p:embeddedFont>
    <p:embeddedFont>
      <p:font typeface="Corben"/>
      <p:regular r:id="rId17"/>
    </p:embeddedFont>
    <p:embeddedFont>
      <p:font typeface="Nobile"/>
      <p:regular r:id="rId18"/>
    </p:embeddedFont>
    <p:embeddedFont>
      <p:font typeface="Nobile"/>
      <p:regular r:id="rId19"/>
    </p:embeddedFont>
    <p:embeddedFont>
      <p:font typeface="Nobile"/>
      <p:regular r:id="rId20"/>
    </p:embeddedFont>
    <p:embeddedFont>
      <p:font typeface="Nobil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01297"/>
            <a:ext cx="7556421" cy="2835116"/>
          </a:xfrm>
          <a:prstGeom prst="rect">
            <a:avLst/>
          </a:prstGeom>
          <a:noFill/>
          <a:ln/>
        </p:spPr>
        <p:txBody>
          <a:bodyPr wrap="square" lIns="0" tIns="0" rIns="0" bIns="0" rtlCol="0" anchor="t"/>
          <a:lstStyle/>
          <a:p>
            <a:pPr algn="ctr" indent="0" marL="0">
              <a:lnSpc>
                <a:spcPts val="5550"/>
              </a:lnSpc>
              <a:buNone/>
            </a:pPr>
            <a:r>
              <a:rPr lang="en-US" sz="4450" dirty="0">
                <a:solidFill>
                  <a:srgbClr val="1B1B27"/>
                </a:solidFill>
                <a:latin typeface="Corben" pitchFamily="34" charset="0"/>
                <a:ea typeface="Corben" pitchFamily="34" charset="-122"/>
                <a:cs typeface="Corben" pitchFamily="34" charset="-120"/>
              </a:rPr>
              <a:t>Introducción a OpenTURNS: Librería Python para el Tratamiento de la Incertidumbre</a:t>
            </a:r>
            <a:endParaRPr lang="en-US" sz="4450" dirty="0"/>
          </a:p>
        </p:txBody>
      </p:sp>
      <p:sp>
        <p:nvSpPr>
          <p:cNvPr id="4" name="Text 1"/>
          <p:cNvSpPr/>
          <p:nvPr/>
        </p:nvSpPr>
        <p:spPr>
          <a:xfrm>
            <a:off x="6280190" y="4976574"/>
            <a:ext cx="7556421" cy="1451610"/>
          </a:xfrm>
          <a:prstGeom prst="rect">
            <a:avLst/>
          </a:prstGeom>
          <a:noFill/>
          <a:ln/>
        </p:spPr>
        <p:txBody>
          <a:bodyPr wrap="square" lIns="0" tIns="0" rIns="0" bIns="0" rtlCol="0" anchor="t"/>
          <a:lstStyle/>
          <a:p>
            <a:pPr algn="ctr" indent="0" marL="0">
              <a:lnSpc>
                <a:spcPts val="2850"/>
              </a:lnSpc>
              <a:buNone/>
            </a:pPr>
            <a:r>
              <a:rPr lang="en-US" sz="1750" dirty="0">
                <a:solidFill>
                  <a:srgbClr val="4967E9"/>
                </a:solidFill>
                <a:latin typeface="Nobile" pitchFamily="34" charset="0"/>
                <a:ea typeface="Nobile" pitchFamily="34" charset="-122"/>
                <a:cs typeface="Nobile" pitchFamily="34" charset="-120"/>
              </a:rPr>
              <a:t>La incertidumbre</a:t>
            </a:r>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 es inherente en muchos campos de la ingeniería y la ciencia. OpenTURNS proporciona herramientas potentes para cuantificar, propagar y analizar estas incertidumbres, lo que lleva a modelos más robustos y confiables.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70397"/>
            <a:ext cx="5853112"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¿Qué es OpenTURNS?</a:t>
            </a:r>
            <a:endParaRPr lang="en-US" sz="4450" dirty="0"/>
          </a:p>
        </p:txBody>
      </p:sp>
      <p:sp>
        <p:nvSpPr>
          <p:cNvPr id="3" name="Shape 1"/>
          <p:cNvSpPr/>
          <p:nvPr/>
        </p:nvSpPr>
        <p:spPr>
          <a:xfrm>
            <a:off x="793790" y="2432804"/>
            <a:ext cx="4196358" cy="3545324"/>
          </a:xfrm>
          <a:prstGeom prst="roundRect">
            <a:avLst>
              <a:gd name="adj" fmla="val 4127"/>
            </a:avLst>
          </a:prstGeom>
          <a:solidFill>
            <a:srgbClr val="F9F9FF">
              <a:alpha val="95000"/>
            </a:srgbClr>
          </a:solidFill>
          <a:ln w="30480">
            <a:solidFill>
              <a:srgbClr val="B8BFDF"/>
            </a:solidFill>
            <a:prstDash val="solid"/>
          </a:ln>
        </p:spPr>
      </p:sp>
      <p:sp>
        <p:nvSpPr>
          <p:cNvPr id="4" name="Shape 2"/>
          <p:cNvSpPr/>
          <p:nvPr/>
        </p:nvSpPr>
        <p:spPr>
          <a:xfrm>
            <a:off x="763310" y="2432804"/>
            <a:ext cx="121920" cy="3545324"/>
          </a:xfrm>
          <a:prstGeom prst="roundRect">
            <a:avLst>
              <a:gd name="adj" fmla="val 78139"/>
            </a:avLst>
          </a:prstGeom>
          <a:solidFill>
            <a:srgbClr val="4967E9"/>
          </a:solidFill>
          <a:ln/>
        </p:spPr>
      </p:sp>
      <p:sp>
        <p:nvSpPr>
          <p:cNvPr id="5" name="Text 3"/>
          <p:cNvSpPr/>
          <p:nvPr/>
        </p:nvSpPr>
        <p:spPr>
          <a:xfrm>
            <a:off x="1142524" y="2690098"/>
            <a:ext cx="3590330"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Biblioteca Científica Robusta</a:t>
            </a:r>
            <a:endParaRPr lang="en-US" sz="2200" dirty="0"/>
          </a:p>
        </p:txBody>
      </p:sp>
      <p:sp>
        <p:nvSpPr>
          <p:cNvPr id="6" name="Text 4"/>
          <p:cNvSpPr/>
          <p:nvPr/>
        </p:nvSpPr>
        <p:spPr>
          <a:xfrm>
            <a:off x="1142524" y="3534847"/>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Una sofisticada biblioteca científica desarrollada en C++ y Python, especializada en análisis probabilístico y cuantificación de la incertidumbre.</a:t>
            </a:r>
            <a:endParaRPr lang="en-US" sz="1750" dirty="0"/>
          </a:p>
        </p:txBody>
      </p:sp>
      <p:sp>
        <p:nvSpPr>
          <p:cNvPr id="7" name="Shape 5"/>
          <p:cNvSpPr/>
          <p:nvPr/>
        </p:nvSpPr>
        <p:spPr>
          <a:xfrm>
            <a:off x="5216962" y="2432804"/>
            <a:ext cx="4196358" cy="3545324"/>
          </a:xfrm>
          <a:prstGeom prst="roundRect">
            <a:avLst>
              <a:gd name="adj" fmla="val 4127"/>
            </a:avLst>
          </a:prstGeom>
          <a:solidFill>
            <a:srgbClr val="F9F9FF">
              <a:alpha val="95000"/>
            </a:srgbClr>
          </a:solidFill>
          <a:ln w="30480">
            <a:solidFill>
              <a:srgbClr val="B8BFDF"/>
            </a:solidFill>
            <a:prstDash val="solid"/>
          </a:ln>
        </p:spPr>
      </p:sp>
      <p:sp>
        <p:nvSpPr>
          <p:cNvPr id="8" name="Shape 6"/>
          <p:cNvSpPr/>
          <p:nvPr/>
        </p:nvSpPr>
        <p:spPr>
          <a:xfrm>
            <a:off x="5186482" y="2432804"/>
            <a:ext cx="121920" cy="3545324"/>
          </a:xfrm>
          <a:prstGeom prst="roundRect">
            <a:avLst>
              <a:gd name="adj" fmla="val 78139"/>
            </a:avLst>
          </a:prstGeom>
          <a:solidFill>
            <a:srgbClr val="4967E9"/>
          </a:solidFill>
          <a:ln/>
        </p:spPr>
      </p:sp>
      <p:sp>
        <p:nvSpPr>
          <p:cNvPr id="9" name="Text 7"/>
          <p:cNvSpPr/>
          <p:nvPr/>
        </p:nvSpPr>
        <p:spPr>
          <a:xfrm>
            <a:off x="5565696" y="2690098"/>
            <a:ext cx="3454122"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Aplicaciones de Ingeniería</a:t>
            </a:r>
            <a:endParaRPr lang="en-US" sz="2200" dirty="0"/>
          </a:p>
        </p:txBody>
      </p:sp>
      <p:sp>
        <p:nvSpPr>
          <p:cNvPr id="10" name="Text 8"/>
          <p:cNvSpPr/>
          <p:nvPr/>
        </p:nvSpPr>
        <p:spPr>
          <a:xfrm>
            <a:off x="5565696" y="3180517"/>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Utilizada principalmente en disciplinas de ingeniería para integrar dimensiones probabilísticas en estudios tradicionalmente deterministas, mejorando el realismo del modelo.</a:t>
            </a:r>
            <a:endParaRPr lang="en-US" sz="1750" dirty="0"/>
          </a:p>
        </p:txBody>
      </p:sp>
      <p:sp>
        <p:nvSpPr>
          <p:cNvPr id="11" name="Shape 9"/>
          <p:cNvSpPr/>
          <p:nvPr/>
        </p:nvSpPr>
        <p:spPr>
          <a:xfrm>
            <a:off x="9640133" y="2432804"/>
            <a:ext cx="4196358" cy="3545324"/>
          </a:xfrm>
          <a:prstGeom prst="roundRect">
            <a:avLst>
              <a:gd name="adj" fmla="val 4127"/>
            </a:avLst>
          </a:prstGeom>
          <a:solidFill>
            <a:srgbClr val="F9F9FF">
              <a:alpha val="95000"/>
            </a:srgbClr>
          </a:solidFill>
          <a:ln w="30480">
            <a:solidFill>
              <a:srgbClr val="B8BFDF"/>
            </a:solidFill>
            <a:prstDash val="solid"/>
          </a:ln>
        </p:spPr>
      </p:sp>
      <p:sp>
        <p:nvSpPr>
          <p:cNvPr id="12" name="Shape 10"/>
          <p:cNvSpPr/>
          <p:nvPr/>
        </p:nvSpPr>
        <p:spPr>
          <a:xfrm>
            <a:off x="9609653" y="2432804"/>
            <a:ext cx="121920" cy="3545324"/>
          </a:xfrm>
          <a:prstGeom prst="roundRect">
            <a:avLst>
              <a:gd name="adj" fmla="val 78139"/>
            </a:avLst>
          </a:prstGeom>
          <a:solidFill>
            <a:srgbClr val="4967E9"/>
          </a:solidFill>
          <a:ln/>
        </p:spPr>
      </p:sp>
      <p:sp>
        <p:nvSpPr>
          <p:cNvPr id="13" name="Text 11"/>
          <p:cNvSpPr/>
          <p:nvPr/>
        </p:nvSpPr>
        <p:spPr>
          <a:xfrm>
            <a:off x="9988868" y="2690098"/>
            <a:ext cx="3018592"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Funcionalidades Clave</a:t>
            </a:r>
            <a:endParaRPr lang="en-US" sz="2200" dirty="0"/>
          </a:p>
        </p:txBody>
      </p:sp>
      <p:sp>
        <p:nvSpPr>
          <p:cNvPr id="14" name="Text 12"/>
          <p:cNvSpPr/>
          <p:nvPr/>
        </p:nvSpPr>
        <p:spPr>
          <a:xfrm>
            <a:off x="9988868" y="3180517"/>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Ofrece una amplia gama de características, incluyendo modelado de distribuciones, generación de muestras, análisis de fiabilidad y metamodelado avanzado.</a:t>
            </a:r>
            <a:endParaRPr lang="en-US" sz="1750" dirty="0"/>
          </a:p>
        </p:txBody>
      </p:sp>
      <p:sp>
        <p:nvSpPr>
          <p:cNvPr id="15" name="Text 13"/>
          <p:cNvSpPr/>
          <p:nvPr/>
        </p:nvSpPr>
        <p:spPr>
          <a:xfrm>
            <a:off x="793790" y="623327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OpenTURNS es un conjunto de herramientas completo que permite a ingenieros e investigadores ir más allá del análisis determinista, abarcando la variabilidad e impredecibilidad inherentes en los sistemas del mundo real.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4494" y="561380"/>
            <a:ext cx="11338798" cy="637937"/>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Corben" pitchFamily="34" charset="0"/>
                <a:ea typeface="Corben" pitchFamily="34" charset="-122"/>
                <a:cs typeface="Corben" pitchFamily="34" charset="-120"/>
              </a:rPr>
              <a:t>Menú de Distribuciones: Modelando la Realidad</a:t>
            </a:r>
            <a:endParaRPr lang="en-US" sz="4000" dirty="0"/>
          </a:p>
        </p:txBody>
      </p:sp>
      <p:pic>
        <p:nvPicPr>
          <p:cNvPr id="3" name="Image 0" descr="preencoded.png">    </p:cNvPr>
          <p:cNvPicPr>
            <a:picLocks noChangeAspect="1"/>
          </p:cNvPicPr>
          <p:nvPr/>
        </p:nvPicPr>
        <p:blipFill>
          <a:blip r:embed="rId1"/>
          <a:stretch>
            <a:fillRect/>
          </a:stretch>
        </p:blipFill>
        <p:spPr>
          <a:xfrm>
            <a:off x="714494" y="1734979"/>
            <a:ext cx="6351746" cy="6351746"/>
          </a:xfrm>
          <a:prstGeom prst="rect">
            <a:avLst/>
          </a:prstGeom>
        </p:spPr>
      </p:pic>
      <p:sp>
        <p:nvSpPr>
          <p:cNvPr id="4" name="Text 1"/>
          <p:cNvSpPr/>
          <p:nvPr/>
        </p:nvSpPr>
        <p:spPr>
          <a:xfrm>
            <a:off x="7571780" y="1689140"/>
            <a:ext cx="6351746" cy="653415"/>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El menú </a:t>
            </a:r>
            <a:pPr algn="l" indent="0" marL="0">
              <a:lnSpc>
                <a:spcPts val="2550"/>
              </a:lnSpc>
              <a:buNone/>
            </a:pPr>
            <a:r>
              <a:rPr lang="en-US" sz="1600" dirty="0">
                <a:solidFill>
                  <a:srgbClr val="4967E9"/>
                </a:solidFill>
                <a:latin typeface="Nobile" pitchFamily="34" charset="0"/>
                <a:ea typeface="Nobile" pitchFamily="34" charset="-122"/>
                <a:cs typeface="Nobile" pitchFamily="34" charset="-120"/>
              </a:rPr>
              <a:t>Distributions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es la base para definir y manipular modelos probabilísticos en OpenTURNS.</a:t>
            </a:r>
            <a:endParaRPr lang="en-US" sz="1600" dirty="0"/>
          </a:p>
        </p:txBody>
      </p:sp>
      <p:sp>
        <p:nvSpPr>
          <p:cNvPr id="5" name="Text 2"/>
          <p:cNvSpPr/>
          <p:nvPr/>
        </p:nvSpPr>
        <p:spPr>
          <a:xfrm>
            <a:off x="7571780" y="2526268"/>
            <a:ext cx="6351746" cy="98012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Univariadas y Multivariadas: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Define un amplio rango de distribuciones, desde las simples Normal y uniforme hasta modelos multivariados complejos y de cópula.</a:t>
            </a:r>
            <a:endParaRPr lang="en-US" sz="1600" dirty="0"/>
          </a:p>
        </p:txBody>
      </p:sp>
      <p:sp>
        <p:nvSpPr>
          <p:cNvPr id="6" name="Text 3"/>
          <p:cNvSpPr/>
          <p:nvPr/>
        </p:nvSpPr>
        <p:spPr>
          <a:xfrm>
            <a:off x="7571780" y="3577828"/>
            <a:ext cx="6351746" cy="102584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Funciones Clave:</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t>
            </a:r>
            <a:pPr algn="l" indent="0" marL="0">
              <a:lnSpc>
                <a:spcPts val="2550"/>
              </a:lnSpc>
              <a:buNone/>
            </a:pPr>
            <a:r>
              <a:rPr lang="en-US" sz="1600" dirty="0">
                <a:solidFill>
                  <a:srgbClr val="404155"/>
                </a:solidFill>
                <a:highlight>
                  <a:srgbClr val="ECECF2"/>
                </a:highlight>
                <a:latin typeface="Consolas" pitchFamily="34" charset="0"/>
                <a:ea typeface="Consolas" pitchFamily="34" charset="-122"/>
                <a:cs typeface="Consolas" pitchFamily="34" charset="-120"/>
              </a:rPr>
              <a:t>Normal(mu, sigma)</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para distribuciones Gaussianas, </a:t>
            </a:r>
            <a:pPr algn="l" indent="0" marL="0">
              <a:lnSpc>
                <a:spcPts val="2550"/>
              </a:lnSpc>
              <a:buNone/>
            </a:pPr>
            <a:r>
              <a:rPr lang="en-US" sz="1600" dirty="0">
                <a:solidFill>
                  <a:srgbClr val="404155"/>
                </a:solidFill>
                <a:highlight>
                  <a:srgbClr val="ECECF2"/>
                </a:highlight>
                <a:latin typeface="Consolas" pitchFamily="34" charset="0"/>
                <a:ea typeface="Consolas" pitchFamily="34" charset="-122"/>
                <a:cs typeface="Consolas" pitchFamily="34" charset="-120"/>
              </a:rPr>
              <a:t>JointDistribution([marginals])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para combinar distribuciones independientes.</a:t>
            </a:r>
            <a:endParaRPr lang="en-US" sz="1600" dirty="0"/>
          </a:p>
        </p:txBody>
      </p:sp>
      <p:sp>
        <p:nvSpPr>
          <p:cNvPr id="7" name="Text 4"/>
          <p:cNvSpPr/>
          <p:nvPr/>
        </p:nvSpPr>
        <p:spPr>
          <a:xfrm>
            <a:off x="7571780" y="4675108"/>
            <a:ext cx="6351746" cy="100298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Generación de Muestras: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Usa </a:t>
            </a:r>
            <a:pPr algn="l" indent="0" marL="0">
              <a:lnSpc>
                <a:spcPts val="2550"/>
              </a:lnSpc>
              <a:buNone/>
            </a:pPr>
            <a:r>
              <a:rPr lang="en-US" sz="1600" dirty="0">
                <a:solidFill>
                  <a:srgbClr val="404155"/>
                </a:solidFill>
                <a:highlight>
                  <a:srgbClr val="ECECF2"/>
                </a:highlight>
                <a:latin typeface="Consolas" pitchFamily="34" charset="0"/>
                <a:ea typeface="Consolas" pitchFamily="34" charset="-122"/>
                <a:cs typeface="Consolas" pitchFamily="34" charset="-120"/>
              </a:rPr>
              <a:t>getSample(n)</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para generar muestras aleatorias de distribuciones definidas, crucial para simulaciones Monte Carlo.</a:t>
            </a:r>
            <a:endParaRPr lang="en-US" sz="1600" dirty="0"/>
          </a:p>
        </p:txBody>
      </p:sp>
      <p:sp>
        <p:nvSpPr>
          <p:cNvPr id="8" name="Text 5"/>
          <p:cNvSpPr/>
          <p:nvPr/>
        </p:nvSpPr>
        <p:spPr>
          <a:xfrm>
            <a:off x="7571780" y="5861804"/>
            <a:ext cx="6351746" cy="98012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Este menú proporciona los bloques de construcción para el análisis estadístico, permitiendo un fácil ajuste y caracterización de parámetros inciertos.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487" y="518160"/>
            <a:ext cx="11133415" cy="588883"/>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Corben" pitchFamily="34" charset="0"/>
                <a:ea typeface="Corben" pitchFamily="34" charset="-122"/>
                <a:cs typeface="Corben" pitchFamily="34" charset="-120"/>
              </a:rPr>
              <a:t>Menú de Funciones: Propagación de Incertidumbre</a:t>
            </a:r>
            <a:endParaRPr lang="en-US" sz="3700" dirty="0"/>
          </a:p>
        </p:txBody>
      </p:sp>
      <p:sp>
        <p:nvSpPr>
          <p:cNvPr id="3" name="Text 1"/>
          <p:cNvSpPr/>
          <p:nvPr/>
        </p:nvSpPr>
        <p:spPr>
          <a:xfrm>
            <a:off x="659487" y="1559243"/>
            <a:ext cx="6425922" cy="90439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El menú de </a:t>
            </a:r>
            <a:pPr algn="l" indent="0" marL="0">
              <a:lnSpc>
                <a:spcPts val="2350"/>
              </a:lnSpc>
              <a:buNone/>
            </a:pPr>
            <a:r>
              <a:rPr lang="en-US" sz="1450" dirty="0">
                <a:solidFill>
                  <a:srgbClr val="4967E9"/>
                </a:solidFill>
                <a:latin typeface="Nobile" pitchFamily="34" charset="0"/>
                <a:ea typeface="Nobile" pitchFamily="34" charset="-122"/>
                <a:cs typeface="Nobile" pitchFamily="34" charset="-120"/>
              </a:rPr>
              <a:t>Funciones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permite a los usuarios definir relaciones matemáticas y simuladores, esenciales para propagar incertidumbres a través de los modelos.</a:t>
            </a:r>
            <a:endParaRPr lang="en-US" sz="1450" dirty="0"/>
          </a:p>
        </p:txBody>
      </p:sp>
      <p:sp>
        <p:nvSpPr>
          <p:cNvPr id="4" name="Text 2"/>
          <p:cNvSpPr/>
          <p:nvPr/>
        </p:nvSpPr>
        <p:spPr>
          <a:xfrm>
            <a:off x="659487" y="2633186"/>
            <a:ext cx="6425922" cy="92725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PythonFunction:</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Integre sin problemas código Python personalizado en su análisis de incertidumbre con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PythonFunction(nbInputs, nbOutputs, func)</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5" name="Text 3"/>
          <p:cNvSpPr/>
          <p:nvPr/>
        </p:nvSpPr>
        <p:spPr>
          <a:xfrm>
            <a:off x="659487" y="3626287"/>
            <a:ext cx="6425922" cy="92725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SymbolicFunction:</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Defina funciones usando expresiones matemáticas con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SymbolicFunction(inputs, formulas)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para modelos claros y concisos.</a:t>
            </a:r>
            <a:endParaRPr lang="en-US" sz="1450" dirty="0"/>
          </a:p>
        </p:txBody>
      </p:sp>
      <p:sp>
        <p:nvSpPr>
          <p:cNvPr id="6" name="Text 4"/>
          <p:cNvSpPr/>
          <p:nvPr/>
        </p:nvSpPr>
        <p:spPr>
          <a:xfrm>
            <a:off x="659487" y="4619387"/>
            <a:ext cx="6425922" cy="90439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Análisis Avanzado:</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Evalúe funciones, calcule gradientes y hessianos para tareas avanzadas de análisis de sensibilidad y optimización.</a:t>
            </a:r>
            <a:endParaRPr lang="en-US" sz="1450" dirty="0"/>
          </a:p>
        </p:txBody>
      </p:sp>
      <p:sp>
        <p:nvSpPr>
          <p:cNvPr id="7" name="Text 5"/>
          <p:cNvSpPr/>
          <p:nvPr/>
        </p:nvSpPr>
        <p:spPr>
          <a:xfrm>
            <a:off x="659487" y="5693331"/>
            <a:ext cx="6425922" cy="602933"/>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Esta potente característica cierra la brecha entre sus modelos conceptuales y su evaluación probabilística.</a:t>
            </a:r>
            <a:endParaRPr lang="en-US" sz="1450" dirty="0"/>
          </a:p>
        </p:txBody>
      </p:sp>
      <p:pic>
        <p:nvPicPr>
          <p:cNvPr id="8" name="Image 0" descr="preencoded.png">    </p:cNvPr>
          <p:cNvPicPr>
            <a:picLocks noChangeAspect="1"/>
          </p:cNvPicPr>
          <p:nvPr/>
        </p:nvPicPr>
        <p:blipFill>
          <a:blip r:embed="rId1"/>
          <a:stretch>
            <a:fillRect/>
          </a:stretch>
        </p:blipFill>
        <p:spPr>
          <a:xfrm>
            <a:off x="7552611" y="1601629"/>
            <a:ext cx="6425922" cy="64259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00758"/>
            <a:ext cx="1273683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Menú Vectores Aleatorios: Modelado Compuesto</a:t>
            </a:r>
            <a:endParaRPr lang="en-US" sz="4450" dirty="0"/>
          </a:p>
        </p:txBody>
      </p:sp>
      <p:sp>
        <p:nvSpPr>
          <p:cNvPr id="3" name="Shape 1"/>
          <p:cNvSpPr/>
          <p:nvPr/>
        </p:nvSpPr>
        <p:spPr>
          <a:xfrm>
            <a:off x="793790" y="2463165"/>
            <a:ext cx="4196358" cy="680442"/>
          </a:xfrm>
          <a:prstGeom prst="roundRect">
            <a:avLst>
              <a:gd name="adj" fmla="val 480029"/>
            </a:avLst>
          </a:prstGeom>
          <a:solidFill>
            <a:srgbClr val="D2D9F9"/>
          </a:solidFill>
          <a:ln w="7620">
            <a:solidFill>
              <a:srgbClr val="B8BFDF"/>
            </a:solidFill>
            <a:prstDash val="solid"/>
          </a:ln>
        </p:spPr>
      </p:sp>
      <p:sp>
        <p:nvSpPr>
          <p:cNvPr id="4" name="Text 2"/>
          <p:cNvSpPr/>
          <p:nvPr/>
        </p:nvSpPr>
        <p:spPr>
          <a:xfrm>
            <a:off x="2721888" y="25906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5" name="Text 3"/>
          <p:cNvSpPr/>
          <p:nvPr/>
        </p:nvSpPr>
        <p:spPr>
          <a:xfrm>
            <a:off x="1020604" y="3370421"/>
            <a:ext cx="3006090"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Combinar y Componer</a:t>
            </a:r>
            <a:endParaRPr lang="en-US" sz="2200" dirty="0"/>
          </a:p>
        </p:txBody>
      </p:sp>
      <p:sp>
        <p:nvSpPr>
          <p:cNvPr id="6" name="Text 4"/>
          <p:cNvSpPr/>
          <p:nvPr/>
        </p:nvSpPr>
        <p:spPr>
          <a:xfrm>
            <a:off x="1020604" y="3860840"/>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Integre distribuciones y funciones definidas para construir vectores aleatorios compuestos complejos.</a:t>
            </a:r>
            <a:endParaRPr lang="en-US" sz="1750" dirty="0"/>
          </a:p>
        </p:txBody>
      </p:sp>
      <p:sp>
        <p:nvSpPr>
          <p:cNvPr id="7" name="Shape 5"/>
          <p:cNvSpPr/>
          <p:nvPr/>
        </p:nvSpPr>
        <p:spPr>
          <a:xfrm>
            <a:off x="5216962" y="2463165"/>
            <a:ext cx="4196358" cy="680442"/>
          </a:xfrm>
          <a:prstGeom prst="roundRect">
            <a:avLst>
              <a:gd name="adj" fmla="val 480029"/>
            </a:avLst>
          </a:prstGeom>
          <a:solidFill>
            <a:srgbClr val="D2D9F9"/>
          </a:solidFill>
          <a:ln w="7620">
            <a:solidFill>
              <a:srgbClr val="B8BFDF"/>
            </a:solidFill>
            <a:prstDash val="solid"/>
          </a:ln>
        </p:spPr>
      </p:sp>
      <p:sp>
        <p:nvSpPr>
          <p:cNvPr id="8" name="Text 6"/>
          <p:cNvSpPr/>
          <p:nvPr/>
        </p:nvSpPr>
        <p:spPr>
          <a:xfrm>
            <a:off x="7145060" y="25906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9" name="Text 7"/>
          <p:cNvSpPr/>
          <p:nvPr/>
        </p:nvSpPr>
        <p:spPr>
          <a:xfrm>
            <a:off x="5443776" y="3370421"/>
            <a:ext cx="30588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Simulación de Modelos</a:t>
            </a:r>
            <a:endParaRPr lang="en-US" sz="2200" dirty="0"/>
          </a:p>
        </p:txBody>
      </p:sp>
      <p:sp>
        <p:nvSpPr>
          <p:cNvPr id="10" name="Text 8"/>
          <p:cNvSpPr/>
          <p:nvPr/>
        </p:nvSpPr>
        <p:spPr>
          <a:xfrm>
            <a:off x="5443776" y="3860840"/>
            <a:ext cx="3742730" cy="186023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Utilice construcciones como </a:t>
            </a:r>
            <a:pPr algn="l" indent="0" marL="0">
              <a:lnSpc>
                <a:spcPts val="2850"/>
              </a:lnSpc>
              <a:buNone/>
            </a:pPr>
            <a:r>
              <a:rPr lang="en-US" sz="1750" dirty="0">
                <a:solidFill>
                  <a:srgbClr val="404155"/>
                </a:solidFill>
                <a:highlight>
                  <a:srgbClr val="ECECF2"/>
                </a:highlight>
                <a:latin typeface="Consolas" pitchFamily="34" charset="0"/>
                <a:ea typeface="Consolas" pitchFamily="34" charset="-122"/>
                <a:cs typeface="Consolas" pitchFamily="34" charset="-120"/>
              </a:rPr>
              <a:t>CompositeRandomVector(function, inputRandomVector)</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para simular la salida probabilística de cualquier modelo.</a:t>
            </a:r>
            <a:endParaRPr lang="en-US" sz="1750" dirty="0"/>
          </a:p>
        </p:txBody>
      </p:sp>
      <p:sp>
        <p:nvSpPr>
          <p:cNvPr id="11" name="Shape 9"/>
          <p:cNvSpPr/>
          <p:nvPr/>
        </p:nvSpPr>
        <p:spPr>
          <a:xfrm>
            <a:off x="9640133" y="2463165"/>
            <a:ext cx="4196358" cy="680442"/>
          </a:xfrm>
          <a:prstGeom prst="roundRect">
            <a:avLst>
              <a:gd name="adj" fmla="val 480029"/>
            </a:avLst>
          </a:prstGeom>
          <a:solidFill>
            <a:srgbClr val="D2D9F9"/>
          </a:solidFill>
          <a:ln w="7620">
            <a:solidFill>
              <a:srgbClr val="B8BFDF"/>
            </a:solidFill>
            <a:prstDash val="solid"/>
          </a:ln>
        </p:spPr>
      </p:sp>
      <p:sp>
        <p:nvSpPr>
          <p:cNvPr id="12" name="Text 10"/>
          <p:cNvSpPr/>
          <p:nvPr/>
        </p:nvSpPr>
        <p:spPr>
          <a:xfrm>
            <a:off x="11568232" y="25906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3" name="Text 11"/>
          <p:cNvSpPr/>
          <p:nvPr/>
        </p:nvSpPr>
        <p:spPr>
          <a:xfrm>
            <a:off x="9866948" y="337042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Poder de Monte Carlo</a:t>
            </a:r>
            <a:endParaRPr lang="en-US" sz="2200" dirty="0"/>
          </a:p>
        </p:txBody>
      </p:sp>
      <p:sp>
        <p:nvSpPr>
          <p:cNvPr id="14" name="Text 12"/>
          <p:cNvSpPr/>
          <p:nvPr/>
        </p:nvSpPr>
        <p:spPr>
          <a:xfrm>
            <a:off x="9866948" y="3860840"/>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Facilita simulaciones de Monte Carlo sofisticadas y el posterior análisis estadístico de las salidas del modelo.</a:t>
            </a:r>
            <a:endParaRPr lang="en-US" sz="1750" dirty="0"/>
          </a:p>
        </p:txBody>
      </p:sp>
      <p:sp>
        <p:nvSpPr>
          <p:cNvPr id="15" name="Text 13"/>
          <p:cNvSpPr/>
          <p:nvPr/>
        </p:nvSpPr>
        <p:spPr>
          <a:xfrm>
            <a:off x="793790" y="6203037"/>
            <a:ext cx="13042821" cy="725805"/>
          </a:xfrm>
          <a:prstGeom prst="rect">
            <a:avLst/>
          </a:prstGeom>
          <a:noFill/>
          <a:ln/>
        </p:spPr>
        <p:txBody>
          <a:bodyPr wrap="squar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El menú Vectores Aleatorios es fundamental para construir modelos probabilísticos realistas del comportamiento del sistema, permitiendo una simulación y un análisis robustos.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2793" y="347901"/>
            <a:ext cx="5684758" cy="395407"/>
          </a:xfrm>
          <a:prstGeom prst="rect">
            <a:avLst/>
          </a:prstGeom>
          <a:noFill/>
          <a:ln/>
        </p:spPr>
        <p:txBody>
          <a:bodyPr wrap="none" lIns="0" tIns="0" rIns="0" bIns="0" rtlCol="0" anchor="t"/>
          <a:lstStyle/>
          <a:p>
            <a:pPr algn="l" indent="0" marL="0">
              <a:lnSpc>
                <a:spcPts val="3100"/>
              </a:lnSpc>
              <a:buNone/>
            </a:pPr>
            <a:r>
              <a:rPr lang="en-US" sz="2450" dirty="0">
                <a:solidFill>
                  <a:srgbClr val="1B1B27"/>
                </a:solidFill>
                <a:latin typeface="Corben" pitchFamily="34" charset="0"/>
                <a:ea typeface="Corben" pitchFamily="34" charset="-122"/>
                <a:cs typeface="Corben" pitchFamily="34" charset="-120"/>
              </a:rPr>
              <a:t>Metamodelado y Análisis de Fiabilidad</a:t>
            </a:r>
            <a:endParaRPr lang="en-US" sz="2450" dirty="0"/>
          </a:p>
        </p:txBody>
      </p:sp>
      <p:sp>
        <p:nvSpPr>
          <p:cNvPr id="3" name="Text 1"/>
          <p:cNvSpPr/>
          <p:nvPr/>
        </p:nvSpPr>
        <p:spPr>
          <a:xfrm>
            <a:off x="3011091" y="1059537"/>
            <a:ext cx="1581507" cy="197644"/>
          </a:xfrm>
          <a:prstGeom prst="rect">
            <a:avLst/>
          </a:prstGeom>
          <a:noFill/>
          <a:ln/>
        </p:spPr>
        <p:txBody>
          <a:bodyPr wrap="none" lIns="0" tIns="0" rIns="0" bIns="0" rtlCol="0" anchor="t"/>
          <a:lstStyle/>
          <a:p>
            <a:pPr algn="ctr" indent="0" marL="0">
              <a:lnSpc>
                <a:spcPts val="1550"/>
              </a:lnSpc>
              <a:buNone/>
            </a:pPr>
            <a:r>
              <a:rPr lang="en-US" sz="1200" dirty="0">
                <a:solidFill>
                  <a:srgbClr val="1B1B27"/>
                </a:solidFill>
                <a:latin typeface="Corben" pitchFamily="34" charset="0"/>
                <a:ea typeface="Corben" pitchFamily="34" charset="-122"/>
                <a:cs typeface="Corben" pitchFamily="34" charset="-120"/>
              </a:rPr>
              <a:t>Metamodelos</a:t>
            </a:r>
            <a:endParaRPr lang="en-US" sz="1200" dirty="0"/>
          </a:p>
        </p:txBody>
      </p:sp>
      <p:pic>
        <p:nvPicPr>
          <p:cNvPr id="4" name="Image 0" descr="preencoded.png">    </p:cNvPr>
          <p:cNvPicPr>
            <a:picLocks noChangeAspect="1"/>
          </p:cNvPicPr>
          <p:nvPr/>
        </p:nvPicPr>
        <p:blipFill>
          <a:blip r:embed="rId1"/>
          <a:stretch>
            <a:fillRect/>
          </a:stretch>
        </p:blipFill>
        <p:spPr>
          <a:xfrm>
            <a:off x="442793" y="1399461"/>
            <a:ext cx="6718102" cy="6718102"/>
          </a:xfrm>
          <a:prstGeom prst="rect">
            <a:avLst/>
          </a:prstGeom>
        </p:spPr>
      </p:pic>
      <p:sp>
        <p:nvSpPr>
          <p:cNvPr id="5" name="Text 2"/>
          <p:cNvSpPr/>
          <p:nvPr/>
        </p:nvSpPr>
        <p:spPr>
          <a:xfrm>
            <a:off x="442793" y="8259842"/>
            <a:ext cx="6718102" cy="40481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Aproximación:</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Construye metamodelos (p. ej., Polynomial Chaos Expansions) para aproximar eficientemente funciones complejas y computacionalmente costosas.</a:t>
            </a:r>
            <a:endParaRPr lang="en-US" sz="950" dirty="0"/>
          </a:p>
        </p:txBody>
      </p:sp>
      <p:sp>
        <p:nvSpPr>
          <p:cNvPr id="6" name="Text 3"/>
          <p:cNvSpPr/>
          <p:nvPr/>
        </p:nvSpPr>
        <p:spPr>
          <a:xfrm>
            <a:off x="442793" y="8708827"/>
            <a:ext cx="6718102" cy="40481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Eficiencia:</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Reduce significativamente el tiempo de cálculo para análisis repetidos y estudios de sensibilidad.</a:t>
            </a:r>
            <a:endParaRPr lang="en-US" sz="950" dirty="0"/>
          </a:p>
        </p:txBody>
      </p:sp>
      <p:sp>
        <p:nvSpPr>
          <p:cNvPr id="7" name="Text 4"/>
          <p:cNvSpPr/>
          <p:nvPr/>
        </p:nvSpPr>
        <p:spPr>
          <a:xfrm>
            <a:off x="10037207" y="1059537"/>
            <a:ext cx="1597938" cy="197644"/>
          </a:xfrm>
          <a:prstGeom prst="rect">
            <a:avLst/>
          </a:prstGeom>
          <a:noFill/>
          <a:ln/>
        </p:spPr>
        <p:txBody>
          <a:bodyPr wrap="none" lIns="0" tIns="0" rIns="0" bIns="0" rtlCol="0" anchor="t"/>
          <a:lstStyle/>
          <a:p>
            <a:pPr algn="ctr" indent="0" marL="0">
              <a:lnSpc>
                <a:spcPts val="1550"/>
              </a:lnSpc>
              <a:buNone/>
            </a:pPr>
            <a:r>
              <a:rPr lang="en-US" sz="1200" dirty="0">
                <a:solidFill>
                  <a:srgbClr val="1B1B27"/>
                </a:solidFill>
                <a:latin typeface="Corben" pitchFamily="34" charset="0"/>
                <a:ea typeface="Corben" pitchFamily="34" charset="-122"/>
                <a:cs typeface="Corben" pitchFamily="34" charset="-120"/>
              </a:rPr>
              <a:t>Análisis de Fiabilidad</a:t>
            </a:r>
            <a:endParaRPr lang="en-US" sz="1200" dirty="0"/>
          </a:p>
        </p:txBody>
      </p:sp>
      <p:pic>
        <p:nvPicPr>
          <p:cNvPr id="8" name="Image 1" descr="preencoded.png">    </p:cNvPr>
          <p:cNvPicPr>
            <a:picLocks noChangeAspect="1"/>
          </p:cNvPicPr>
          <p:nvPr/>
        </p:nvPicPr>
        <p:blipFill>
          <a:blip r:embed="rId2"/>
          <a:stretch>
            <a:fillRect/>
          </a:stretch>
        </p:blipFill>
        <p:spPr>
          <a:xfrm>
            <a:off x="7477125" y="1399461"/>
            <a:ext cx="6718102" cy="6718102"/>
          </a:xfrm>
          <a:prstGeom prst="rect">
            <a:avLst/>
          </a:prstGeom>
        </p:spPr>
      </p:pic>
      <p:sp>
        <p:nvSpPr>
          <p:cNvPr id="9" name="Text 5"/>
          <p:cNvSpPr/>
          <p:nvPr/>
        </p:nvSpPr>
        <p:spPr>
          <a:xfrm>
            <a:off x="7477125" y="8259842"/>
            <a:ext cx="6718102" cy="42005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Ajuste de Distribuciones:</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Funciones como </a:t>
            </a:r>
            <a:pPr algn="l" indent="0" marL="0">
              <a:lnSpc>
                <a:spcPts val="1550"/>
              </a:lnSpc>
              <a:buNone/>
            </a:pPr>
            <a:r>
              <a:rPr lang="en-US" sz="950" dirty="0">
                <a:solidFill>
                  <a:srgbClr val="404155"/>
                </a:solidFill>
                <a:highlight>
                  <a:srgbClr val="ECECF2"/>
                </a:highlight>
                <a:latin typeface="Consolas" pitchFamily="34" charset="0"/>
                <a:ea typeface="Consolas" pitchFamily="34" charset="-122"/>
                <a:cs typeface="Consolas" pitchFamily="34" charset="-120"/>
              </a:rPr>
              <a:t>BuildDistribution()</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permiten ajustar distribuciones a datos de muestra observados.</a:t>
            </a:r>
            <a:endParaRPr lang="en-US" sz="950" dirty="0"/>
          </a:p>
        </p:txBody>
      </p:sp>
      <p:sp>
        <p:nvSpPr>
          <p:cNvPr id="10" name="Text 6"/>
          <p:cNvSpPr/>
          <p:nvPr/>
        </p:nvSpPr>
        <p:spPr>
          <a:xfrm>
            <a:off x="7477125" y="8724067"/>
            <a:ext cx="6718102" cy="40481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FORM/SORM:</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Implementa métodos avanzados de fiabilidad como First Order Reliability Method (FORM) y Second Order Reliability Method (SORM) para la estimación de la probabilidad de falla.</a:t>
            </a:r>
            <a:endParaRPr lang="en-US" sz="950" dirty="0"/>
          </a:p>
        </p:txBody>
      </p:sp>
      <p:sp>
        <p:nvSpPr>
          <p:cNvPr id="11" name="Text 7"/>
          <p:cNvSpPr/>
          <p:nvPr/>
        </p:nvSpPr>
        <p:spPr>
          <a:xfrm>
            <a:off x="442793" y="9315331"/>
            <a:ext cx="13744813" cy="202406"/>
          </a:xfrm>
          <a:prstGeom prst="rect">
            <a:avLst/>
          </a:prstGeom>
          <a:noFill/>
          <a:ln/>
        </p:spPr>
        <p:txBody>
          <a:bodyPr wrap="none" lIns="0" tIns="0" rIns="0" bIns="0" rtlCol="0" anchor="t"/>
          <a:lstStyle/>
          <a:p>
            <a:pPr algn="ctr" indent="0" marL="0">
              <a:lnSpc>
                <a:spcPts val="1550"/>
              </a:lnSpc>
              <a:buNone/>
            </a:pPr>
            <a:r>
              <a:rPr lang="en-US" sz="950" dirty="0">
                <a:solidFill>
                  <a:srgbClr val="404155"/>
                </a:solidFill>
                <a:latin typeface="Nobile" pitchFamily="34" charset="0"/>
                <a:ea typeface="Nobile" pitchFamily="34" charset="-122"/>
                <a:cs typeface="Nobile" pitchFamily="34" charset="-120"/>
              </a:rPr>
              <a:t>Estas herramientas son indispensables para la evaluación de riesgos y la toma de decisiones en aplicaciones críticas para la seguridad.</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57037"/>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Visualización y Estadísticas: Resultados Reveladores</a:t>
            </a:r>
            <a:endParaRPr lang="en-US" sz="4450" dirty="0"/>
          </a:p>
        </p:txBody>
      </p:sp>
      <p:sp>
        <p:nvSpPr>
          <p:cNvPr id="3" name="Text 1"/>
          <p:cNvSpPr/>
          <p:nvPr/>
        </p:nvSpPr>
        <p:spPr>
          <a:xfrm>
            <a:off x="793790" y="30415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Exploración Visual</a:t>
            </a:r>
            <a:endParaRPr lang="en-US" sz="2200" dirty="0"/>
          </a:p>
        </p:txBody>
      </p:sp>
      <p:sp>
        <p:nvSpPr>
          <p:cNvPr id="4" name="Text 2"/>
          <p:cNvSpPr/>
          <p:nvPr/>
        </p:nvSpPr>
        <p:spPr>
          <a:xfrm>
            <a:off x="793790" y="3622715"/>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Plotting Integrado:</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OpenTURNS proporciona métodos integrados para representar gráficamente funciones, distribuciones y resultados de análisis.</a:t>
            </a:r>
            <a:endParaRPr lang="en-US" sz="1750" dirty="0"/>
          </a:p>
        </p:txBody>
      </p:sp>
      <p:sp>
        <p:nvSpPr>
          <p:cNvPr id="5" name="Text 3"/>
          <p:cNvSpPr/>
          <p:nvPr/>
        </p:nvSpPr>
        <p:spPr>
          <a:xfrm>
            <a:off x="793790" y="4790718"/>
            <a:ext cx="6244709" cy="1134427"/>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Visualizadores Clave:</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Utilice </a:t>
            </a:r>
            <a:pPr algn="l" indent="0" marL="0">
              <a:lnSpc>
                <a:spcPts val="2850"/>
              </a:lnSpc>
              <a:buNone/>
            </a:pPr>
            <a:r>
              <a:rPr lang="en-US" sz="1750" dirty="0">
                <a:solidFill>
                  <a:srgbClr val="404155"/>
                </a:solidFill>
                <a:highlight>
                  <a:srgbClr val="ECECF2"/>
                </a:highlight>
                <a:latin typeface="Consolas" pitchFamily="34" charset="0"/>
                <a:ea typeface="Consolas" pitchFamily="34" charset="-122"/>
                <a:cs typeface="Consolas" pitchFamily="34" charset="-120"/>
              </a:rPr>
              <a:t>draw()</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para gráficos generales y </a:t>
            </a:r>
            <a:pPr algn="l" indent="0" marL="0">
              <a:lnSpc>
                <a:spcPts val="2850"/>
              </a:lnSpc>
              <a:buNone/>
            </a:pPr>
            <a:r>
              <a:rPr lang="en-US" sz="1750" dirty="0">
                <a:solidFill>
                  <a:srgbClr val="404155"/>
                </a:solidFill>
                <a:highlight>
                  <a:srgbClr val="ECECF2"/>
                </a:highlight>
                <a:latin typeface="Consolas" pitchFamily="34" charset="0"/>
                <a:ea typeface="Consolas" pitchFamily="34" charset="-122"/>
                <a:cs typeface="Consolas" pitchFamily="34" charset="-120"/>
              </a:rPr>
              <a:t>drawCrossCuts()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para análisis visual detallado de funciones multidimensionales.</a:t>
            </a:r>
            <a:endParaRPr lang="en-US" sz="1750" dirty="0"/>
          </a:p>
        </p:txBody>
      </p:sp>
      <p:sp>
        <p:nvSpPr>
          <p:cNvPr id="6" name="Text 4"/>
          <p:cNvSpPr/>
          <p:nvPr/>
        </p:nvSpPr>
        <p:spPr>
          <a:xfrm>
            <a:off x="793790" y="6004441"/>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Claridad:</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Las visualizaciones ayudan a comprender comportamientos probabilísticos complejos y a comunicar ideas de manera efectiva.</a:t>
            </a:r>
            <a:endParaRPr lang="en-US" sz="1750" dirty="0"/>
          </a:p>
        </p:txBody>
      </p:sp>
      <p:sp>
        <p:nvSpPr>
          <p:cNvPr id="7" name="Text 5"/>
          <p:cNvSpPr/>
          <p:nvPr/>
        </p:nvSpPr>
        <p:spPr>
          <a:xfrm>
            <a:off x="7599521" y="3041571"/>
            <a:ext cx="3220522"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Resúmenes Estadísticos</a:t>
            </a:r>
            <a:endParaRPr lang="en-US" sz="2200" dirty="0"/>
          </a:p>
        </p:txBody>
      </p:sp>
      <p:sp>
        <p:nvSpPr>
          <p:cNvPr id="8" name="Text 6"/>
          <p:cNvSpPr/>
          <p:nvPr/>
        </p:nvSpPr>
        <p:spPr>
          <a:xfrm>
            <a:off x="7599521" y="3622715"/>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Métricas Completas: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Calcule fácilmente estadísticas esenciales como medias, desviaciones estándar y correlaciones a partir de muestras y distribuciones.</a:t>
            </a:r>
            <a:endParaRPr lang="en-US" sz="1750" dirty="0"/>
          </a:p>
        </p:txBody>
      </p:sp>
      <p:sp>
        <p:nvSpPr>
          <p:cNvPr id="9" name="Text 7"/>
          <p:cNvSpPr/>
          <p:nvPr/>
        </p:nvSpPr>
        <p:spPr>
          <a:xfrm>
            <a:off x="7599521" y="4790718"/>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Interpretación de Datos: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Obtenga información rápida sobre la tendencia central, la dispersión y las relaciones dentro de sus datos.</a:t>
            </a:r>
            <a:endParaRPr lang="en-US" sz="1750" dirty="0"/>
          </a:p>
        </p:txBody>
      </p:sp>
      <p:sp>
        <p:nvSpPr>
          <p:cNvPr id="10" name="Text 8"/>
          <p:cNvSpPr/>
          <p:nvPr/>
        </p:nvSpPr>
        <p:spPr>
          <a:xfrm>
            <a:off x="7599521" y="5958721"/>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Soporte a la Decisión:</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Los resultados estadísticos proporcionan la base para una toma de decisiones informada bajo incertidumbre.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78994"/>
            <a:ext cx="927377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Propiedades Clave de OpenTURNS</a:t>
            </a:r>
            <a:endParaRPr lang="en-US" sz="4450" dirty="0"/>
          </a:p>
        </p:txBody>
      </p:sp>
      <p:sp>
        <p:nvSpPr>
          <p:cNvPr id="3" name="Shape 1"/>
          <p:cNvSpPr/>
          <p:nvPr/>
        </p:nvSpPr>
        <p:spPr>
          <a:xfrm>
            <a:off x="793790" y="2641402"/>
            <a:ext cx="13042821" cy="3128129"/>
          </a:xfrm>
          <a:prstGeom prst="roundRect">
            <a:avLst>
              <a:gd name="adj" fmla="val 3046"/>
            </a:avLst>
          </a:prstGeom>
          <a:solidFill>
            <a:srgbClr val="D2D9F9"/>
          </a:solidFill>
          <a:ln w="7620">
            <a:solidFill>
              <a:srgbClr val="B8BFDF"/>
            </a:solidFill>
            <a:prstDash val="solid"/>
          </a:ln>
        </p:spPr>
      </p:sp>
      <p:sp>
        <p:nvSpPr>
          <p:cNvPr id="4" name="Shape 2"/>
          <p:cNvSpPr/>
          <p:nvPr/>
        </p:nvSpPr>
        <p:spPr>
          <a:xfrm>
            <a:off x="801410" y="2649022"/>
            <a:ext cx="4342448" cy="3112889"/>
          </a:xfrm>
          <a:prstGeom prst="roundRect">
            <a:avLst>
              <a:gd name="adj" fmla="val 3060"/>
            </a:avLst>
          </a:prstGeom>
          <a:solidFill>
            <a:srgbClr val="D2D9F9"/>
          </a:solidFill>
          <a:ln/>
        </p:spPr>
      </p:sp>
      <p:sp>
        <p:nvSpPr>
          <p:cNvPr id="5" name="Text 3"/>
          <p:cNvSpPr/>
          <p:nvPr/>
        </p:nvSpPr>
        <p:spPr>
          <a:xfrm>
            <a:off x="1028224" y="2875836"/>
            <a:ext cx="34398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Manejo Eficiente de Datos</a:t>
            </a:r>
            <a:endParaRPr lang="en-US" sz="2200" dirty="0"/>
          </a:p>
        </p:txBody>
      </p:sp>
      <p:sp>
        <p:nvSpPr>
          <p:cNvPr id="6" name="Text 4"/>
          <p:cNvSpPr/>
          <p:nvPr/>
        </p:nvSpPr>
        <p:spPr>
          <a:xfrm>
            <a:off x="1028224" y="3366254"/>
            <a:ext cx="3548658" cy="147447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Gestión optimizada de objetos </a:t>
            </a:r>
            <a:pPr algn="l" indent="0" marL="0">
              <a:lnSpc>
                <a:spcPts val="2850"/>
              </a:lnSpc>
              <a:buNone/>
            </a:pPr>
            <a:r>
              <a:rPr lang="en-US" sz="1750" dirty="0">
                <a:solidFill>
                  <a:srgbClr val="404155"/>
                </a:solidFill>
                <a:highlight>
                  <a:srgbClr val="ECECF2"/>
                </a:highlight>
                <a:latin typeface="Consolas" pitchFamily="34" charset="0"/>
                <a:ea typeface="Consolas" pitchFamily="34" charset="-122"/>
                <a:cs typeface="Consolas" pitchFamily="34" charset="-120"/>
              </a:rPr>
              <a:t>Point</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y </a:t>
            </a:r>
            <a:pPr algn="l" indent="0" marL="0">
              <a:lnSpc>
                <a:spcPts val="2850"/>
              </a:lnSpc>
              <a:buNone/>
            </a:pPr>
            <a:r>
              <a:rPr lang="en-US" sz="1750" dirty="0">
                <a:solidFill>
                  <a:srgbClr val="404155"/>
                </a:solidFill>
                <a:highlight>
                  <a:srgbClr val="ECECF2"/>
                </a:highlight>
                <a:latin typeface="Consolas" pitchFamily="34" charset="0"/>
                <a:ea typeface="Consolas" pitchFamily="34" charset="-122"/>
                <a:cs typeface="Consolas" pitchFamily="34" charset="-120"/>
              </a:rPr>
              <a:t>Sample</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para un procesamiento de datos vectoriales sin interrupciones.</a:t>
            </a:r>
            <a:endParaRPr lang="en-US" sz="1750" dirty="0"/>
          </a:p>
        </p:txBody>
      </p:sp>
      <p:sp>
        <p:nvSpPr>
          <p:cNvPr id="7" name="Shape 5"/>
          <p:cNvSpPr/>
          <p:nvPr/>
        </p:nvSpPr>
        <p:spPr>
          <a:xfrm>
            <a:off x="5143857" y="2649022"/>
            <a:ext cx="4342567" cy="3112889"/>
          </a:xfrm>
          <a:prstGeom prst="rect">
            <a:avLst/>
          </a:prstGeom>
          <a:solidFill>
            <a:srgbClr val="D2D9F9"/>
          </a:solidFill>
          <a:ln/>
        </p:spPr>
      </p:sp>
      <p:sp>
        <p:nvSpPr>
          <p:cNvPr id="8" name="Shape 6"/>
          <p:cNvSpPr/>
          <p:nvPr/>
        </p:nvSpPr>
        <p:spPr>
          <a:xfrm>
            <a:off x="5143857" y="2649022"/>
            <a:ext cx="30480" cy="3112889"/>
          </a:xfrm>
          <a:prstGeom prst="roundRect">
            <a:avLst>
              <a:gd name="adj" fmla="val 312558"/>
            </a:avLst>
          </a:prstGeom>
          <a:solidFill>
            <a:srgbClr val="B8BFDF"/>
          </a:solidFill>
          <a:ln/>
        </p:spPr>
      </p:sp>
      <p:sp>
        <p:nvSpPr>
          <p:cNvPr id="9" name="Text 7"/>
          <p:cNvSpPr/>
          <p:nvPr/>
        </p:nvSpPr>
        <p:spPr>
          <a:xfrm>
            <a:off x="5710833" y="2875836"/>
            <a:ext cx="3208615"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Soporte de Paralelización</a:t>
            </a:r>
            <a:endParaRPr lang="en-US" sz="2200" dirty="0"/>
          </a:p>
        </p:txBody>
      </p:sp>
      <p:sp>
        <p:nvSpPr>
          <p:cNvPr id="10" name="Text 8"/>
          <p:cNvSpPr/>
          <p:nvPr/>
        </p:nvSpPr>
        <p:spPr>
          <a:xfrm>
            <a:off x="5710833" y="3720584"/>
            <a:ext cx="3208615"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Capacidades incorporadas para la computación paralela, acelerando las evaluaciones de funciones en sistemas multi-núcleo.</a:t>
            </a:r>
            <a:endParaRPr lang="en-US" sz="1750" dirty="0"/>
          </a:p>
        </p:txBody>
      </p:sp>
      <p:sp>
        <p:nvSpPr>
          <p:cNvPr id="11" name="Shape 9"/>
          <p:cNvSpPr/>
          <p:nvPr/>
        </p:nvSpPr>
        <p:spPr>
          <a:xfrm>
            <a:off x="4860369" y="3921919"/>
            <a:ext cx="566976" cy="566976"/>
          </a:xfrm>
          <a:prstGeom prst="roundRect">
            <a:avLst>
              <a:gd name="adj" fmla="val 16803"/>
            </a:avLst>
          </a:prstGeom>
          <a:solidFill>
            <a:srgbClr val="F9F9FF">
              <a:alpha val="95000"/>
            </a:srgbClr>
          </a:solidFill>
          <a:ln w="30480">
            <a:solidFill>
              <a:srgbClr val="B8BFDF"/>
            </a:solidFill>
            <a:prstDash val="solid"/>
          </a:ln>
        </p:spPr>
      </p:sp>
      <p:pic>
        <p:nvPicPr>
          <p:cNvPr id="12" name="Image 0" descr="preencoded.png">    </p:cNvPr>
          <p:cNvPicPr>
            <a:picLocks noChangeAspect="1"/>
          </p:cNvPicPr>
          <p:nvPr/>
        </p:nvPicPr>
        <p:blipFill>
          <a:blip r:embed="rId1"/>
          <a:stretch>
            <a:fillRect/>
          </a:stretch>
        </p:blipFill>
        <p:spPr>
          <a:xfrm>
            <a:off x="5002054" y="4028242"/>
            <a:ext cx="283488" cy="354330"/>
          </a:xfrm>
          <a:prstGeom prst="rect">
            <a:avLst/>
          </a:prstGeom>
        </p:spPr>
      </p:pic>
      <p:sp>
        <p:nvSpPr>
          <p:cNvPr id="13" name="Shape 10"/>
          <p:cNvSpPr/>
          <p:nvPr/>
        </p:nvSpPr>
        <p:spPr>
          <a:xfrm>
            <a:off x="9486424" y="2649022"/>
            <a:ext cx="4342567" cy="3112889"/>
          </a:xfrm>
          <a:prstGeom prst="rect">
            <a:avLst/>
          </a:prstGeom>
          <a:solidFill>
            <a:srgbClr val="D2D9F9"/>
          </a:solidFill>
          <a:ln/>
        </p:spPr>
      </p:sp>
      <p:sp>
        <p:nvSpPr>
          <p:cNvPr id="14" name="Shape 11"/>
          <p:cNvSpPr/>
          <p:nvPr/>
        </p:nvSpPr>
        <p:spPr>
          <a:xfrm>
            <a:off x="9486424" y="2649022"/>
            <a:ext cx="30480" cy="3112889"/>
          </a:xfrm>
          <a:prstGeom prst="roundRect">
            <a:avLst>
              <a:gd name="adj" fmla="val 312558"/>
            </a:avLst>
          </a:prstGeom>
          <a:solidFill>
            <a:srgbClr val="B8BFDF"/>
          </a:solidFill>
          <a:ln/>
        </p:spPr>
      </p:sp>
      <p:sp>
        <p:nvSpPr>
          <p:cNvPr id="15" name="Text 12"/>
          <p:cNvSpPr/>
          <p:nvPr/>
        </p:nvSpPr>
        <p:spPr>
          <a:xfrm>
            <a:off x="10053399" y="2875836"/>
            <a:ext cx="3548777"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Comunidad y Documentación</a:t>
            </a:r>
            <a:endParaRPr lang="en-US" sz="2200" dirty="0"/>
          </a:p>
        </p:txBody>
      </p:sp>
      <p:sp>
        <p:nvSpPr>
          <p:cNvPr id="16" name="Text 13"/>
          <p:cNvSpPr/>
          <p:nvPr/>
        </p:nvSpPr>
        <p:spPr>
          <a:xfrm>
            <a:off x="10053399" y="3720584"/>
            <a:ext cx="3548777"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Documentación extensa y bien mantenida, y una comunidad de usuarios vibrante y activa para soporte.</a:t>
            </a:r>
            <a:endParaRPr lang="en-US" sz="1750" dirty="0"/>
          </a:p>
        </p:txBody>
      </p:sp>
      <p:sp>
        <p:nvSpPr>
          <p:cNvPr id="17" name="Shape 14"/>
          <p:cNvSpPr/>
          <p:nvPr/>
        </p:nvSpPr>
        <p:spPr>
          <a:xfrm>
            <a:off x="9202936" y="3921919"/>
            <a:ext cx="566976" cy="566976"/>
          </a:xfrm>
          <a:prstGeom prst="roundRect">
            <a:avLst>
              <a:gd name="adj" fmla="val 16803"/>
            </a:avLst>
          </a:prstGeom>
          <a:solidFill>
            <a:srgbClr val="F9F9FF">
              <a:alpha val="95000"/>
            </a:srgbClr>
          </a:solidFill>
          <a:ln w="30480">
            <a:solidFill>
              <a:srgbClr val="B8BFDF"/>
            </a:solidFill>
            <a:prstDash val="solid"/>
          </a:ln>
        </p:spPr>
      </p:sp>
      <p:pic>
        <p:nvPicPr>
          <p:cNvPr id="18" name="Image 1" descr="preencoded.png">    </p:cNvPr>
          <p:cNvPicPr>
            <a:picLocks noChangeAspect="1"/>
          </p:cNvPicPr>
          <p:nvPr/>
        </p:nvPicPr>
        <p:blipFill>
          <a:blip r:embed="rId2"/>
          <a:stretch>
            <a:fillRect/>
          </a:stretch>
        </p:blipFill>
        <p:spPr>
          <a:xfrm>
            <a:off x="9344620" y="4028242"/>
            <a:ext cx="283488" cy="354330"/>
          </a:xfrm>
          <a:prstGeom prst="rect">
            <a:avLst/>
          </a:prstGeom>
        </p:spPr>
      </p:pic>
      <p:sp>
        <p:nvSpPr>
          <p:cNvPr id="19" name="Text 15"/>
          <p:cNvSpPr/>
          <p:nvPr/>
        </p:nvSpPr>
        <p:spPr>
          <a:xfrm>
            <a:off x="793790" y="6024682"/>
            <a:ext cx="13042821" cy="725805"/>
          </a:xfrm>
          <a:prstGeom prst="rect">
            <a:avLst/>
          </a:prstGeom>
          <a:noFill/>
          <a:ln/>
        </p:spPr>
        <p:txBody>
          <a:bodyPr wrap="squar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Estas fortalezas centrales hacen de OpenTURNS una solución confiable y escalable para problemas complejos de cuantificación de la incertidumbre.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3594973"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Ejemplo de Código Práctico</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A continuación se presenta un espacio para un ejemplo práctico en código. Esta sección se puede utilizar durante una presentación en vivo para demostrar cómo funcionan las funciones de OpenTURNS en un escenario real.</a:t>
            </a:r>
            <a:endParaRPr lang="en-US" sz="850" dirty="0"/>
          </a:p>
        </p:txBody>
      </p:sp>
      <p:sp>
        <p:nvSpPr>
          <p:cNvPr id="4" name="Shape 2"/>
          <p:cNvSpPr/>
          <p:nvPr/>
        </p:nvSpPr>
        <p:spPr>
          <a:xfrm>
            <a:off x="396835" y="1201936"/>
            <a:ext cx="13836729" cy="8879681"/>
          </a:xfrm>
          <a:prstGeom prst="roundRect">
            <a:avLst>
              <a:gd name="adj" fmla="val 536"/>
            </a:avLst>
          </a:prstGeom>
          <a:solidFill>
            <a:srgbClr val="ECECF2"/>
          </a:solidFill>
          <a:ln/>
        </p:spPr>
      </p:sp>
      <p:sp>
        <p:nvSpPr>
          <p:cNvPr id="5" name="Shape 3"/>
          <p:cNvSpPr/>
          <p:nvPr/>
        </p:nvSpPr>
        <p:spPr>
          <a:xfrm>
            <a:off x="391239" y="1201936"/>
            <a:ext cx="13847921" cy="8879681"/>
          </a:xfrm>
          <a:prstGeom prst="roundRect">
            <a:avLst>
              <a:gd name="adj" fmla="val 192"/>
            </a:avLst>
          </a:prstGeom>
          <a:solidFill>
            <a:srgbClr val="ECECF2"/>
          </a:solidFill>
          <a:ln/>
        </p:spPr>
      </p:sp>
      <p:sp>
        <p:nvSpPr>
          <p:cNvPr id="6" name="Text 4"/>
          <p:cNvSpPr/>
          <p:nvPr/>
        </p:nvSpPr>
        <p:spPr>
          <a:xfrm>
            <a:off x="504587" y="1286947"/>
            <a:ext cx="13621226" cy="8709660"/>
          </a:xfrm>
          <a:prstGeom prst="rect">
            <a:avLst/>
          </a:prstGeom>
          <a:noFill/>
          <a:ln/>
        </p:spPr>
        <p:txBody>
          <a:bodyPr wrap="square" lIns="0" tIns="0" rIns="0" bIns="0" rtlCol="0" anchor="t"/>
          <a:lstStyle/>
          <a:p>
            <a:pPr algn="l" indent="0" marL="0">
              <a:lnSpc>
                <a:spcPts val="1400"/>
              </a:lnSpc>
              <a:buNone/>
            </a:pPr>
            <a:r>
              <a:rPr lang="en-US" sz="850" dirty="0">
                <a:solidFill>
                  <a:srgbClr val="404155"/>
                </a:solidFill>
                <a:highlight>
                  <a:srgbClr val="ECECF2"/>
                </a:highlight>
                <a:latin typeface="Consolas" pitchFamily="34" charset="0"/>
                <a:ea typeface="Consolas" pitchFamily="34" charset="-122"/>
                <a:cs typeface="Consolas" pitchFamily="34" charset="-120"/>
              </a:rPr>
              <a:t># Importar la librería OpenTURNSimport openturns as otimport openturns.viewer as viewerfrom matplotlib import pyplot as plt# 1. Definir una distribución (ej., Normal)# Parámetros: media (mu) y desviación estándar (sigma)distribution = ot.Normal(0.0, 1.0)# 2. Generar una muestra de la distribuciónsample = distribution.getSample(1000)# 3. Definir una función simple (ej., Y = X^2)# Aquí, usamos SymbolicFunction para una expresión matemática clara# El nombre de la variable de entrada es 'X', la fórmula es 'X^2'my_function = ot.SymbolicFunction(['X'], ['X^2'])# 4. Propagar la incertidumbre a través de la función# Crear un RandomVector a partir de la distribucióninput_random_vector = ot.RandomVector(distribution)# Crear un CompositeRandomVector para aplicar la función a la entrada aleatoriaoutput_random_vector = ot.CompositeRandomVector(my_function, input_random_vector)# Generar una muestra de la salidaoutput_sample = output_random_vector.getSample(1000)# 5. Visualizar las distribuciones de entrada y salida# Crear histogramas para la entrada y la salidagraph_input = distribution.drawPDF()graph_output = ot.HistogramFactory().build(output_sample).drawPDF()# Personalizar y mostrar los gráficosgraph_input.setTitle("Distribución de Entrada (Normal)")graph_output.setTitle("Distribución de Salida (Y = X^2)")# Organizar los gráficos para comparaciónfig = plt.figure(figsize=(10, 5))ax1 = fig.add_subplot(1, 2, 1)view = viewer.View(graph_input, figure=fig, axes=[ax1])ax2 = fig.add_subplot(1, 2, 2)view = viewer.View(graph_output, figure=fig, axes=[ax2])plt.show()# 6. Calcular estadísticas básicas para la salidaprint(f"Media de la Muestra de Salida: {output_sample.computeMean()}")print(f"Desviación Estándar de la Muestra de Salida: {output_sample.computeStandardDeviation()}")  </a:t>
            </a:r>
            <a:endParaRPr lang="en-US" sz="850" dirty="0"/>
          </a:p>
        </p:txBody>
      </p:sp>
      <p:sp>
        <p:nvSpPr>
          <p:cNvPr id="7" name="Text 5"/>
          <p:cNvSpPr/>
          <p:nvPr/>
        </p:nvSpPr>
        <p:spPr>
          <a:xfrm>
            <a:off x="396835" y="1020913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Este simple ejemplo demuestra cómo definir una distribución, crear una función, propagar la incertidumbre y visualizar los resultados.</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2025-09-18T19:59:34Z</dcterms:created>
  <dcterms:modified xsi:type="dcterms:W3CDTF">2025-09-18T19:59:34Z</dcterms:modified>
</cp:coreProperties>
</file>